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Default Extension="fntdata" ContentType="application/x-fontdata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>
  <p:sldMasterIdLst>
    <p:sldMasterId id="2147483648" r:id="rId1"/>
  </p:sldMasterIdLst>
  <p:notesMasterIdLst>
    <p:notesMasterId r:id="rId37"/>
  </p:notesMasterIdLst>
  <p:sldIdLst>
    <p:sldId id="256" r:id="rId2"/>
    <p:sldId id="725" r:id="rId3"/>
    <p:sldId id="828" r:id="rId4"/>
    <p:sldId id="829" r:id="rId5"/>
    <p:sldId id="830" r:id="rId6"/>
    <p:sldId id="831" r:id="rId7"/>
    <p:sldId id="833" r:id="rId8"/>
    <p:sldId id="834" r:id="rId9"/>
    <p:sldId id="835" r:id="rId10"/>
    <p:sldId id="836" r:id="rId11"/>
    <p:sldId id="832" r:id="rId12"/>
    <p:sldId id="837" r:id="rId13"/>
    <p:sldId id="838" r:id="rId14"/>
    <p:sldId id="852" r:id="rId15"/>
    <p:sldId id="840" r:id="rId16"/>
    <p:sldId id="839" r:id="rId17"/>
    <p:sldId id="841" r:id="rId18"/>
    <p:sldId id="842" r:id="rId19"/>
    <p:sldId id="857" r:id="rId20"/>
    <p:sldId id="858" r:id="rId21"/>
    <p:sldId id="843" r:id="rId22"/>
    <p:sldId id="844" r:id="rId23"/>
    <p:sldId id="845" r:id="rId24"/>
    <p:sldId id="846" r:id="rId25"/>
    <p:sldId id="847" r:id="rId26"/>
    <p:sldId id="848" r:id="rId27"/>
    <p:sldId id="849" r:id="rId28"/>
    <p:sldId id="853" r:id="rId29"/>
    <p:sldId id="850" r:id="rId30"/>
    <p:sldId id="851" r:id="rId31"/>
    <p:sldId id="854" r:id="rId32"/>
    <p:sldId id="855" r:id="rId33"/>
    <p:sldId id="856" r:id="rId34"/>
    <p:sldId id="817" r:id="rId35"/>
    <p:sldId id="785" r:id="rId36"/>
  </p:sldIdLst>
  <p:sldSz cx="9144000" cy="6858000" type="screen4x3"/>
  <p:notesSz cx="6858000" cy="9144000"/>
  <p:embeddedFontLst>
    <p:embeddedFont>
      <p:font typeface="Cheltenhm BdHd BT"/>
      <p:regular r:id="rId38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101"/>
    <a:srgbClr val="A50021"/>
    <a:srgbClr val="99FF66"/>
    <a:srgbClr val="FF99CC"/>
    <a:srgbClr val="CCFFCC"/>
    <a:srgbClr val="FFFFCC"/>
    <a:srgbClr val="FFFFFF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35" autoAdjust="0"/>
    <p:restoredTop sz="94667" autoAdjust="0"/>
  </p:normalViewPr>
  <p:slideViewPr>
    <p:cSldViewPr snapToGrid="0">
      <p:cViewPr varScale="1">
        <p:scale>
          <a:sx n="99" d="100"/>
          <a:sy n="99" d="100"/>
        </p:scale>
        <p:origin x="-6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font" Target="fonts/font1.fntdata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5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5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5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5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0C4A4F-4FDB-4476-8E43-8AFADDAA76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AB136B-B51C-4606-BC97-461A2294DF89}" type="slidenum">
              <a:rPr lang="en-US"/>
              <a:pPr/>
              <a:t>1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5455ED-7CA6-4D15-8064-E7192D448F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7EE68D-7FB9-43B5-A2C1-A8904FF4B4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430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430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B3A57D-C169-4004-89F3-F816B1E40C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E64E31F-C093-4FDF-8B35-CB4205B094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1A5A72-037A-45AD-B641-C786996876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B9DA86-9468-47B7-9FEA-2D01774029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10FC52-3B80-4438-A1AD-1E53E037F4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F965277-4CF5-43AC-9F49-043F646C5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1916A9-5D63-41C8-A2FE-81B8D443A4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E4C61E-F407-4D54-A67B-3A350C103B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B93FD-725B-4AF8-AA40-9F30A1CFDB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rgbClr val="000000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53DD7551-992F-46A6-9F54-0F3B581DB19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heltenhm BdHd BT" pitchFamily="18" charset="0"/>
        </a:defRPr>
      </a:lvl9pPr>
    </p:titleStyle>
    <p:bodyStyle>
      <a:lvl1pPr marL="342900" indent="-342900" algn="l" rtl="0" fontAlgn="base">
        <a:spcBef>
          <a:spcPct val="30000"/>
        </a:spcBef>
        <a:spcAft>
          <a:spcPct val="2000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20000"/>
        </a:spcAft>
        <a:buChar char=" "/>
        <a:defRPr sz="28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Rectangle 7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JavaScript &amp; </a:t>
            </a:r>
            <a:r>
              <a:rPr lang="en-US" sz="5400" dirty="0" err="1" smtClean="0"/>
              <a:t>Metaperformance</a:t>
            </a:r>
            <a:endParaRPr lang="en-US" sz="4000" dirty="0"/>
          </a:p>
        </p:txBody>
      </p:sp>
      <p:sp>
        <p:nvSpPr>
          <p:cNvPr id="2122" name="Rectangle 7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458200" cy="2362200"/>
          </a:xfrm>
        </p:spPr>
        <p:txBody>
          <a:bodyPr/>
          <a:lstStyle/>
          <a:p>
            <a:r>
              <a:rPr lang="en-US" dirty="0"/>
              <a:t>Douglas Crockford</a:t>
            </a:r>
          </a:p>
          <a:p>
            <a:r>
              <a:rPr lang="en-US" dirty="0"/>
              <a:t>Yahoo! Inc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There does not exist an executable format that is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Secure</a:t>
            </a:r>
          </a:p>
          <a:p>
            <a:r>
              <a:rPr lang="en-US" dirty="0" smtClean="0"/>
              <a:t>Highly </a:t>
            </a:r>
            <a:r>
              <a:rPr lang="en-US" dirty="0" err="1" smtClean="0"/>
              <a:t>optimizable</a:t>
            </a:r>
            <a:endParaRPr lang="en-US" dirty="0" smtClean="0"/>
          </a:p>
          <a:p>
            <a:r>
              <a:rPr lang="en-US" dirty="0" smtClean="0"/>
              <a:t>Highly portable</a:t>
            </a:r>
            <a:endParaRPr 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Optimize as you go.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Self.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fast are the new engines?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That is complicated.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Lies, Damn Lies, and Benchmarks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Benchmark Bias</a:t>
            </a:r>
          </a:p>
          <a:p>
            <a:pPr lvl="1"/>
            <a:r>
              <a:rPr lang="en-US" dirty="0" smtClean="0"/>
              <a:t>Promote patterns that engine implementers want to implement.</a:t>
            </a:r>
          </a:p>
          <a:p>
            <a:pPr lvl="1"/>
            <a:r>
              <a:rPr lang="en-US" dirty="0" smtClean="0"/>
              <a:t>Promote patterns that resemble benchmarks.</a:t>
            </a:r>
          </a:p>
          <a:p>
            <a:r>
              <a:rPr lang="en-US" dirty="0" err="1" smtClean="0"/>
              <a:t>JSMeter</a:t>
            </a:r>
            <a:r>
              <a:rPr lang="en-US" dirty="0" smtClean="0"/>
              <a:t> [http://research.microsoft.com/</a:t>
            </a:r>
            <a:br>
              <a:rPr lang="en-US" dirty="0" smtClean="0"/>
            </a:br>
            <a:r>
              <a:rPr lang="en-US" dirty="0" smtClean="0"/>
              <a:t>en-us/projects/</a:t>
            </a:r>
            <a:r>
              <a:rPr lang="en-US" dirty="0" err="1" smtClean="0"/>
              <a:t>jsmeter</a:t>
            </a:r>
            <a:r>
              <a:rPr lang="en-US" dirty="0" smtClean="0"/>
              <a:t>/]</a:t>
            </a:r>
          </a:p>
          <a:p>
            <a:r>
              <a:rPr lang="en-US" dirty="0" smtClean="0"/>
              <a:t>The benchmarks are not representative of real programs.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dirty="0" smtClean="0"/>
              <a:t>The engine makers are tuning to the benchmarks, struggling to produce the best numbers.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Performance without measurement is meaningless.</a:t>
            </a:r>
          </a:p>
          <a:p>
            <a:r>
              <a:rPr lang="en-US" dirty="0" smtClean="0"/>
              <a:t>They don’t know what else to do.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on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developers have a difficult time with the browser.</a:t>
            </a:r>
          </a:p>
          <a:p>
            <a:r>
              <a:rPr lang="en-US" dirty="0" smtClean="0"/>
              <a:t>Desire to produce applications that are highly responsive.</a:t>
            </a:r>
          </a:p>
          <a:p>
            <a:r>
              <a:rPr lang="en-US" dirty="0" smtClean="0"/>
              <a:t>Browser platform contains some deep inefficiencies.</a:t>
            </a:r>
          </a:p>
          <a:p>
            <a:r>
              <a:rPr lang="en-US" dirty="0" smtClean="0"/>
              <a:t>Little visibility into the causes of performance degradation.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The DOM Bottleneck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JS engine were infinitely fast, most web applications would run about the same speed.</a:t>
            </a:r>
          </a:p>
          <a:p>
            <a:r>
              <a:rPr lang="en-US" dirty="0" smtClean="0"/>
              <a:t>Browsers spend most of their time in layout, painting, marshalling, styling, IO, etc.</a:t>
            </a:r>
          </a:p>
          <a:p>
            <a:r>
              <a:rPr lang="en-US" dirty="0" smtClean="0"/>
              <a:t>The benefit of faster JS engines is the enabling of new kinds of applications.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on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 of frustration, many developers are dedicated to optimizing their JavaScript code, even though it is not effective.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 Interlude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Drunk and the Lamppost Story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624263" y="2019300"/>
            <a:ext cx="19097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Cheltenhm BdHd BT" pitchFamily="18" charset="0"/>
              </a:rPr>
              <a:t>Scheme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553200" y="2019300"/>
            <a:ext cx="1038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Cheltenhm BdHd BT" pitchFamily="18" charset="0"/>
              </a:rPr>
              <a:t>Self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 flipV="1">
            <a:off x="2133600" y="2743200"/>
            <a:ext cx="2133600" cy="1524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7"/>
          <p:cNvSpPr>
            <a:spLocks noChangeShapeType="1"/>
          </p:cNvSpPr>
          <p:nvPr/>
        </p:nvSpPr>
        <p:spPr bwMode="auto">
          <a:xfrm>
            <a:off x="4495800" y="2743200"/>
            <a:ext cx="152400" cy="1524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1447800" y="2019300"/>
            <a:ext cx="1158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Cheltenhm BdHd BT" pitchFamily="18" charset="0"/>
              </a:rPr>
              <a:t>Java</a:t>
            </a:r>
          </a:p>
        </p:txBody>
      </p:sp>
      <p:sp>
        <p:nvSpPr>
          <p:cNvPr id="10247" name="Text Box 9"/>
          <p:cNvSpPr txBox="1">
            <a:spLocks noChangeArrowheads="1"/>
          </p:cNvSpPr>
          <p:nvPr/>
        </p:nvSpPr>
        <p:spPr bwMode="auto">
          <a:xfrm>
            <a:off x="3259593" y="4343400"/>
            <a:ext cx="249940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Cheltenhm BdHd BT" pitchFamily="18" charset="0"/>
              </a:rPr>
              <a:t>JavaScript</a:t>
            </a:r>
            <a:endParaRPr lang="en-US" sz="4000" dirty="0">
              <a:solidFill>
                <a:schemeClr val="bg1"/>
              </a:solidFill>
              <a:latin typeface="Cheltenhm BdHd BT" pitchFamily="18" charset="0"/>
            </a:endParaRPr>
          </a:p>
        </p:txBody>
      </p:sp>
      <p:sp>
        <p:nvSpPr>
          <p:cNvPr id="10248" name="Line 10"/>
          <p:cNvSpPr>
            <a:spLocks noChangeShapeType="1"/>
          </p:cNvSpPr>
          <p:nvPr/>
        </p:nvSpPr>
        <p:spPr bwMode="auto">
          <a:xfrm flipV="1">
            <a:off x="5029200" y="2895600"/>
            <a:ext cx="2057400" cy="1371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End of Interlude.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Premature optimization is the root of all evil.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Donald E. Knuth</a:t>
            </a:r>
            <a:endParaRPr 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on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Web Developers believe that they must optimize prematurely because they will not be given a chance to do it later.</a:t>
            </a:r>
          </a:p>
          <a:p>
            <a:r>
              <a:rPr lang="en-US" dirty="0" smtClean="0"/>
              <a:t>To choose between two language features, put each in a loop and run 1000 times. Always use the winner.</a:t>
            </a:r>
          </a:p>
          <a:p>
            <a:r>
              <a:rPr lang="en-US" dirty="0" smtClean="0"/>
              <a:t>Even if</a:t>
            </a:r>
          </a:p>
          <a:p>
            <a:pPr lvl="1"/>
            <a:r>
              <a:rPr lang="en-US" dirty="0" smtClean="0"/>
              <a:t>The difference was not significant.</a:t>
            </a:r>
          </a:p>
          <a:p>
            <a:pPr lvl="1"/>
            <a:r>
              <a:rPr lang="en-US" dirty="0" smtClean="0"/>
              <a:t>The race is likely to go the other way in future versions.</a:t>
            </a:r>
          </a:p>
          <a:p>
            <a:pPr lvl="1"/>
            <a:r>
              <a:rPr lang="en-US" dirty="0" smtClean="0"/>
              <a:t>This results in code that is more difficult to read or maintain.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They are trying to do the right thing.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/>
          <a:lstStyle/>
          <a:p>
            <a:r>
              <a:rPr lang="en-US" sz="2800" dirty="0" smtClean="0"/>
              <a:t>They think themselves responsible and heroic.</a:t>
            </a:r>
            <a:endParaRPr lang="en-US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This behavior of developers interacts badly with performance benchmarks.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Engine performance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Programming style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 bwMode="auto">
          <a:xfrm>
            <a:off x="1587500" y="2540000"/>
            <a:ext cx="1003300" cy="10668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>
            <a:off x="1587500" y="4737100"/>
            <a:ext cx="1003300" cy="10668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This behavior of developers interacts badly with performance benchmarks.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Engine performance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Programming style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 bwMode="auto">
          <a:xfrm>
            <a:off x="1587500" y="2540000"/>
            <a:ext cx="1003300" cy="10668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Down Arrow 4"/>
          <p:cNvSpPr/>
          <p:nvPr/>
        </p:nvSpPr>
        <p:spPr bwMode="auto">
          <a:xfrm>
            <a:off x="1587500" y="4737100"/>
            <a:ext cx="1003300" cy="10668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45100" y="2184400"/>
            <a:ext cx="2781300" cy="353943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+mn-lt"/>
              </a:rPr>
              <a:t>The benchmarks are discouraging good programming practices.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 Interlude.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Who am I to say what are good coding practices?</a:t>
            </a:r>
            <a:endParaRPr lang="en-US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8914" name="Object 2"/>
          <p:cNvGraphicFramePr>
            <a:graphicFrameLocks noChangeAspect="1"/>
          </p:cNvGraphicFramePr>
          <p:nvPr/>
        </p:nvGraphicFramePr>
        <p:xfrm>
          <a:off x="2163763" y="265113"/>
          <a:ext cx="4816475" cy="6327775"/>
        </p:xfrm>
        <a:graphic>
          <a:graphicData uri="http://schemas.openxmlformats.org/presentationml/2006/ole">
            <p:oleObj spid="_x0000_s100354" name="Image" r:id="rId3" imgW="4816096" imgH="6328274" progId="">
              <p:embed/>
            </p:oleObj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discovered that JavaScript has good parts.</a:t>
            </a:r>
          </a:p>
          <a:p>
            <a:r>
              <a:rPr lang="en-US" dirty="0" smtClean="0"/>
              <a:t>I developed programming patterns that make use of the good parts while avoiding the bad parts.</a:t>
            </a:r>
          </a:p>
          <a:p>
            <a:r>
              <a:rPr lang="en-US" dirty="0" smtClean="0"/>
              <a:t>I developed a code quality tool, </a:t>
            </a:r>
            <a:r>
              <a:rPr lang="en-US" dirty="0" err="1" smtClean="0"/>
              <a:t>JSLint</a:t>
            </a:r>
            <a:r>
              <a:rPr lang="en-US" dirty="0" smtClean="0"/>
              <a:t>, to help developers use the good parts more effectively.</a:t>
            </a:r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End of Interlude.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Early implementations were optimized to time-to-market.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Gradual speed reductions due to 15 years of patching.</a:t>
            </a:r>
          </a:p>
          <a:p>
            <a:r>
              <a:rPr lang="en-US" sz="2800" dirty="0" smtClean="0"/>
              <a:t>JavaScript becomes a hugely popular language anyway.</a:t>
            </a:r>
            <a:endParaRPr lang="en-US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am concerned that the benchmarks are having the unintended consequence of worsening the language and its usage.</a:t>
            </a:r>
            <a:endParaRPr 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benchmarks do not reflect the characteristics of good programs.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5600" dirty="0" smtClean="0"/>
              <a:t>So…</a:t>
            </a:r>
            <a:endParaRPr lang="en-US" sz="25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designed a new benchmark.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benchmark is </a:t>
            </a:r>
            <a:r>
              <a:rPr lang="en-US" dirty="0" err="1" smtClean="0"/>
              <a:t>JSLint</a:t>
            </a:r>
            <a:r>
              <a:rPr lang="en-US" dirty="0" smtClean="0"/>
              <a:t>, measuring how long it takes to analyze jslint.js.</a:t>
            </a:r>
          </a:p>
          <a:p>
            <a:r>
              <a:rPr lang="en-US" dirty="0" smtClean="0"/>
              <a:t>It demonstrates real application behaviors that are not exercised in the other benchmarks, especially prototypal and functional patterns.</a:t>
            </a:r>
          </a:p>
          <a:p>
            <a:r>
              <a:rPr lang="en-US" dirty="0" smtClean="0"/>
              <a:t>It is a test only of JavaScript performance. It does not measure any of the other aspects of browser performance.</a:t>
            </a: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82699" y="985520"/>
          <a:ext cx="6731001" cy="5760720"/>
        </p:xfrm>
        <a:graphic>
          <a:graphicData uri="http://schemas.openxmlformats.org/drawingml/2006/table">
            <a:tbl>
              <a:tblPr/>
              <a:tblGrid>
                <a:gridCol w="4711701"/>
                <a:gridCol w="2019300"/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Browser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Seconds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chemeClr val="bg1"/>
                          </a:solidFill>
                        </a:rPr>
                        <a:t>Chrome </a:t>
                      </a:r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3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2.80</a:t>
                      </a:r>
                      <a:endParaRPr lang="en-US" sz="3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IE 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1.15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Opera 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1.10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Safari 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0.98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Firefox 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0.95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IE 10 preview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0.56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Chrome 13 canary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0.54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336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Performance </a:t>
            </a:r>
            <a:br>
              <a:rPr lang="en-US" dirty="0" smtClean="0"/>
            </a:br>
            <a:r>
              <a:rPr lang="en-US" dirty="0" smtClean="0"/>
              <a:t>(smaller is better)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and good night.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Frenzied Competition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Everyone wants to have the fastest JavaScript engine.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and Go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JavaScript programs are delivered to the execution site in source form.</a:t>
            </a:r>
          </a:p>
          <a:p>
            <a:r>
              <a:rPr lang="en-US" dirty="0" smtClean="0"/>
              <a:t>It is compiled and executed immediately.</a:t>
            </a:r>
          </a:p>
          <a:p>
            <a:r>
              <a:rPr lang="en-US" dirty="0" smtClean="0"/>
              <a:t>This was to facilitate embedding of JavaScript programs into HTML...</a:t>
            </a:r>
          </a:p>
          <a:p>
            <a:r>
              <a:rPr lang="en-US" dirty="0" smtClean="0"/>
              <a:t>Which is now considered a bad practice.</a:t>
            </a:r>
          </a:p>
          <a:p>
            <a:pPr lvl="1"/>
            <a:r>
              <a:rPr lang="en-US" dirty="0" smtClean="0"/>
              <a:t>Interference with </a:t>
            </a:r>
            <a:r>
              <a:rPr lang="en-US" dirty="0" err="1" smtClean="0"/>
              <a:t>minification</a:t>
            </a:r>
            <a:r>
              <a:rPr lang="en-US" dirty="0" smtClean="0"/>
              <a:t>, compression, caching.</a:t>
            </a:r>
          </a:p>
          <a:p>
            <a:pPr lvl="1"/>
            <a:r>
              <a:rPr lang="en-US" dirty="0" smtClean="0"/>
              <a:t>Promotion of XSS injection.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time for Optimizing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ECMAScript programs are expected to start execution instantly.</a:t>
            </a:r>
          </a:p>
          <a:p>
            <a:r>
              <a:rPr lang="en-US" dirty="0" smtClean="0"/>
              <a:t>ECMAScript does not specify an executable format or a virtual machine.</a:t>
            </a:r>
          </a:p>
          <a:p>
            <a:r>
              <a:rPr lang="en-US" dirty="0" smtClean="0"/>
              <a:t>There is a tradeoff between off-line optimization and portability.</a:t>
            </a:r>
          </a:p>
          <a:p>
            <a:r>
              <a:rPr lang="en-US" dirty="0" smtClean="0"/>
              <a:t>Portability is the web’s most valuable feature.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 Interlude.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Java?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Java specified a Virtual Machine and an executable format.</a:t>
            </a:r>
          </a:p>
          <a:p>
            <a:r>
              <a:rPr lang="en-US" dirty="0" smtClean="0"/>
              <a:t>Java applets were to rule the world in the late 20th Century.</a:t>
            </a:r>
          </a:p>
          <a:p>
            <a:r>
              <a:rPr lang="en-US" dirty="0" smtClean="0"/>
              <a:t>The biggest failure in the history of software development.</a:t>
            </a:r>
          </a:p>
          <a:p>
            <a:pPr lvl="1"/>
            <a:r>
              <a:rPr lang="en-US" dirty="0" smtClean="0"/>
              <a:t>Failed security model.</a:t>
            </a:r>
          </a:p>
          <a:p>
            <a:pPr lvl="1"/>
            <a:r>
              <a:rPr lang="en-US" dirty="0" smtClean="0"/>
              <a:t>Lack of portability (write once, debug everywhere).</a:t>
            </a:r>
          </a:p>
          <a:p>
            <a:pPr lvl="1"/>
            <a:r>
              <a:rPr lang="en-US" dirty="0" smtClean="0"/>
              <a:t>Awful UI toolkit.</a:t>
            </a:r>
          </a:p>
          <a:p>
            <a:pPr lvl="1"/>
            <a:r>
              <a:rPr lang="en-US" dirty="0" smtClean="0"/>
              <a:t>Horrendous startup times (</a:t>
            </a:r>
            <a:r>
              <a:rPr lang="en-US" dirty="0" err="1" smtClean="0"/>
              <a:t>classloading</a:t>
            </a:r>
            <a:r>
              <a:rPr lang="en-US" dirty="0" smtClean="0"/>
              <a:t>).</a:t>
            </a:r>
          </a:p>
          <a:p>
            <a:r>
              <a:rPr lang="en-US" dirty="0" smtClean="0"/>
              <a:t>These things were not a big problem in servers.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End of Interlude.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heltenhm BdHd BT"/>
        <a:ea typeface=""/>
        <a:cs typeface=""/>
      </a:majorFont>
      <a:minorFont>
        <a:latin typeface="Cheltenhm BdHd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15261</TotalTime>
  <Words>821</Words>
  <Application>Microsoft Macintosh PowerPoint</Application>
  <PresentationFormat>On-screen Show (4:3)</PresentationFormat>
  <Paragraphs>126</Paragraphs>
  <Slides>35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Cheltenhm BdHd BT</vt:lpstr>
      <vt:lpstr>Default Design</vt:lpstr>
      <vt:lpstr>Image</vt:lpstr>
      <vt:lpstr>JavaScript &amp; Metaperformance</vt:lpstr>
      <vt:lpstr>Slide 2</vt:lpstr>
      <vt:lpstr>Early implementations were optimized to time-to-market.</vt:lpstr>
      <vt:lpstr>Frenzied Competition</vt:lpstr>
      <vt:lpstr>Load and Go</vt:lpstr>
      <vt:lpstr>No time for Optimizing</vt:lpstr>
      <vt:lpstr>An Interlude.</vt:lpstr>
      <vt:lpstr>Remember Java?</vt:lpstr>
      <vt:lpstr>End of Interlude.</vt:lpstr>
      <vt:lpstr>There does not exist an executable format that is</vt:lpstr>
      <vt:lpstr>Optimize as you go.</vt:lpstr>
      <vt:lpstr>How fast are the new engines?</vt:lpstr>
      <vt:lpstr>Lies, Damn Lies, and Benchmarks</vt:lpstr>
      <vt:lpstr>The engine makers are tuning to the benchmarks, struggling to produce the best numbers.</vt:lpstr>
      <vt:lpstr>Life on the Web</vt:lpstr>
      <vt:lpstr>The DOM Bottleneck</vt:lpstr>
      <vt:lpstr>Life on the Web</vt:lpstr>
      <vt:lpstr>An Interlude</vt:lpstr>
      <vt:lpstr>The Drunk and the Lamppost Story</vt:lpstr>
      <vt:lpstr>End of Interlude.</vt:lpstr>
      <vt:lpstr>Premature optimization is the root of all evil.</vt:lpstr>
      <vt:lpstr>Life on the Web</vt:lpstr>
      <vt:lpstr>They are trying to do the right thing.</vt:lpstr>
      <vt:lpstr>This behavior of developers interacts badly with performance benchmarks.</vt:lpstr>
      <vt:lpstr>This behavior of developers interacts badly with performance benchmarks.</vt:lpstr>
      <vt:lpstr>An Interlude.</vt:lpstr>
      <vt:lpstr>Slide 27</vt:lpstr>
      <vt:lpstr>Slide 28</vt:lpstr>
      <vt:lpstr>End of Interlude.</vt:lpstr>
      <vt:lpstr>I am concerned that the benchmarks are having the unintended consequence of worsening the language and its usage.</vt:lpstr>
      <vt:lpstr>The benchmarks do not reflect the characteristics of good programs.</vt:lpstr>
      <vt:lpstr>So…</vt:lpstr>
      <vt:lpstr>I designed a new benchmark.</vt:lpstr>
      <vt:lpstr>JavaScript Performance  (smaller is better)</vt:lpstr>
      <vt:lpstr>Thank you and good night.</vt:lpstr>
    </vt:vector>
  </TitlesOfParts>
  <Company>Yahoo!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 &amp; Metaperformance</dc:title>
  <dc:creator>Douglas Crockford</dc:creator>
  <cp:lastModifiedBy>Sophia DeMartini</cp:lastModifiedBy>
  <cp:revision>583</cp:revision>
  <dcterms:created xsi:type="dcterms:W3CDTF">2011-06-15T22:29:38Z</dcterms:created>
  <dcterms:modified xsi:type="dcterms:W3CDTF">2011-06-15T22:29:55Z</dcterms:modified>
</cp:coreProperties>
</file>